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7" r:id="rId2"/>
    <p:sldId id="256" r:id="rId3"/>
    <p:sldId id="257" r:id="rId4"/>
    <p:sldId id="258" r:id="rId5"/>
    <p:sldId id="259" r:id="rId6"/>
    <p:sldId id="260" r:id="rId7"/>
    <p:sldId id="261" r:id="rId8"/>
    <p:sldId id="262"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3" d="100"/>
          <a:sy n="53" d="100"/>
        </p:scale>
        <p:origin x="74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1619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hyperlink" Target="https://gamma.app"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5A9EE7-5CA5-D652-E463-CA39A9C9EE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025" y="159602"/>
            <a:ext cx="3343742" cy="1047896"/>
          </a:xfrm>
          <a:prstGeom prst="rect">
            <a:avLst/>
          </a:prstGeom>
        </p:spPr>
      </p:pic>
      <p:sp>
        <p:nvSpPr>
          <p:cNvPr id="3" name="TextBox 2">
            <a:extLst>
              <a:ext uri="{FF2B5EF4-FFF2-40B4-BE49-F238E27FC236}">
                <a16:creationId xmlns:a16="http://schemas.microsoft.com/office/drawing/2014/main" id="{28019117-BAF9-32DF-0219-7C35D0FC74BA}"/>
              </a:ext>
            </a:extLst>
          </p:cNvPr>
          <p:cNvSpPr txBox="1"/>
          <p:nvPr/>
        </p:nvSpPr>
        <p:spPr>
          <a:xfrm>
            <a:off x="2079285" y="1207498"/>
            <a:ext cx="8989767" cy="1626984"/>
          </a:xfrm>
          <a:prstGeom prst="rect">
            <a:avLst/>
          </a:prstGeom>
          <a:noFill/>
        </p:spPr>
        <p:txBody>
          <a:bodyPr wrap="square" rtlCol="0">
            <a:spAutoFit/>
          </a:bodyPr>
          <a:lstStyle/>
          <a:p>
            <a:pPr algn="ctr">
              <a:lnSpc>
                <a:spcPct val="115000"/>
              </a:lnSpc>
              <a:spcAft>
                <a:spcPts val="1000"/>
              </a:spcAft>
            </a:pPr>
            <a:endParaRPr lang="en-IN" sz="1800" dirty="0">
              <a:solidFill>
                <a:srgbClr val="00000A"/>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15000"/>
              </a:lnSpc>
              <a:spcAft>
                <a:spcPts val="1000"/>
              </a:spcAft>
            </a:pPr>
            <a:r>
              <a:rPr lang="en-US" sz="2800" b="1" dirty="0">
                <a:solidFill>
                  <a:srgbClr val="00000A"/>
                </a:solidFill>
                <a:effectLst/>
                <a:latin typeface="Times New Roman" panose="02020603050405020304" pitchFamily="18" charset="0"/>
                <a:ea typeface="Calibri" panose="020F0502020204030204" pitchFamily="34" charset="0"/>
                <a:cs typeface="Times New Roman" panose="02020603050405020304" pitchFamily="18" charset="0"/>
              </a:rPr>
              <a:t>“SMART  GAS-LEAKAGE  DETECTING  SYSTEM” </a:t>
            </a:r>
            <a:endParaRPr lang="en-IN" sz="2800" b="1" dirty="0">
              <a:solidFill>
                <a:srgbClr val="00000A"/>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15000"/>
              </a:lnSpc>
              <a:spcAft>
                <a:spcPts val="1000"/>
              </a:spcAft>
            </a:pPr>
            <a:r>
              <a:rPr lang="en-US" sz="2800" b="1" dirty="0">
                <a:solidFill>
                  <a:srgbClr val="00000A"/>
                </a:solidFill>
                <a:effectLst/>
                <a:latin typeface="Times New Roman" panose="02020603050405020304" pitchFamily="18" charset="0"/>
                <a:ea typeface="Calibri" panose="020F0502020204030204" pitchFamily="34" charset="0"/>
                <a:cs typeface="Times New Roman" panose="02020603050405020304" pitchFamily="18" charset="0"/>
              </a:rPr>
              <a:t>Microcontroller and IOT Lab (B22EF0406)</a:t>
            </a:r>
            <a:endParaRPr lang="en-IN" sz="2800" b="1" dirty="0">
              <a:solidFill>
                <a:srgbClr val="00000A"/>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967E9A9E-906A-3256-55F2-F645A1A06B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69052" y="535258"/>
            <a:ext cx="3561347" cy="6906089"/>
          </a:xfrm>
          <a:prstGeom prst="rect">
            <a:avLst/>
          </a:prstGeom>
        </p:spPr>
      </p:pic>
      <p:sp>
        <p:nvSpPr>
          <p:cNvPr id="7" name="TextBox 6">
            <a:extLst>
              <a:ext uri="{FF2B5EF4-FFF2-40B4-BE49-F238E27FC236}">
                <a16:creationId xmlns:a16="http://schemas.microsoft.com/office/drawing/2014/main" id="{3FDCD07C-38BC-E8E8-FB57-846C0DD6D249}"/>
              </a:ext>
            </a:extLst>
          </p:cNvPr>
          <p:cNvSpPr txBox="1"/>
          <p:nvPr/>
        </p:nvSpPr>
        <p:spPr>
          <a:xfrm>
            <a:off x="2916568" y="4114800"/>
            <a:ext cx="7315200" cy="2007409"/>
          </a:xfrm>
          <a:prstGeom prst="rect">
            <a:avLst/>
          </a:prstGeom>
          <a:noFill/>
        </p:spPr>
        <p:txBody>
          <a:bodyPr wrap="square">
            <a:spAutoFit/>
          </a:bodyPr>
          <a:lstStyle/>
          <a:p>
            <a:pPr algn="ctr">
              <a:lnSpc>
                <a:spcPct val="115000"/>
              </a:lnSpc>
              <a:spcAft>
                <a:spcPts val="1000"/>
              </a:spcAft>
            </a:pPr>
            <a:r>
              <a:rPr lang="en-US" sz="2400" dirty="0">
                <a:solidFill>
                  <a:srgbClr val="00000A"/>
                </a:solidFill>
                <a:effectLst/>
                <a:latin typeface="Times New Roman" panose="02020603050405020304" pitchFamily="18" charset="0"/>
                <a:ea typeface="Calibri" panose="020F0502020204030204" pitchFamily="34" charset="0"/>
                <a:cs typeface="Times New Roman" panose="02020603050405020304" pitchFamily="18" charset="0"/>
              </a:rPr>
              <a:t>Submitted by</a:t>
            </a:r>
            <a:endParaRPr lang="en-IN" sz="2000" dirty="0">
              <a:solidFill>
                <a:srgbClr val="00000A"/>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15000"/>
              </a:lnSpc>
              <a:spcAft>
                <a:spcPts val="1000"/>
              </a:spcAft>
            </a:pPr>
            <a:r>
              <a:rPr lang="en-US" sz="3600" b="1" dirty="0">
                <a:solidFill>
                  <a:srgbClr val="00000A"/>
                </a:solidFill>
                <a:effectLst/>
                <a:latin typeface="Times New Roman" panose="02020603050405020304" pitchFamily="18" charset="0"/>
                <a:ea typeface="Calibri" panose="020F0502020204030204" pitchFamily="34" charset="0"/>
                <a:cs typeface="Times New Roman" panose="02020603050405020304" pitchFamily="18" charset="0"/>
              </a:rPr>
              <a:t>ASHEEKA H N               R22EF020</a:t>
            </a:r>
            <a:endParaRPr lang="en-IN" sz="2800" dirty="0">
              <a:solidFill>
                <a:srgbClr val="00000A"/>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15000"/>
              </a:lnSpc>
              <a:spcAft>
                <a:spcPts val="1000"/>
              </a:spcAft>
            </a:pPr>
            <a:r>
              <a:rPr lang="en-US" sz="3600" b="1" dirty="0">
                <a:solidFill>
                  <a:srgbClr val="00000A"/>
                </a:solidFill>
                <a:effectLst/>
                <a:latin typeface="Times New Roman" panose="02020603050405020304" pitchFamily="18" charset="0"/>
                <a:ea typeface="Calibri" panose="020F0502020204030204" pitchFamily="34" charset="0"/>
                <a:cs typeface="Times New Roman" panose="02020603050405020304" pitchFamily="18" charset="0"/>
              </a:rPr>
              <a:t>BHAVANA M S               R22EF031</a:t>
            </a:r>
            <a:endParaRPr lang="en-IN" sz="2800" dirty="0">
              <a:solidFill>
                <a:srgbClr val="00000A"/>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331974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677710"/>
            <a:ext cx="7477601" cy="2874645"/>
          </a:xfrm>
          <a:prstGeom prst="rect">
            <a:avLst/>
          </a:prstGeom>
          <a:noFill/>
          <a:ln/>
        </p:spPr>
        <p:txBody>
          <a:bodyPr wrap="square" rtlCol="0" anchor="t"/>
          <a:lstStyle/>
          <a:p>
            <a:pPr marL="0" indent="0">
              <a:lnSpc>
                <a:spcPts val="7545"/>
              </a:lnSpc>
              <a:buNone/>
            </a:pPr>
            <a:r>
              <a:rPr lang="en-US" sz="6036" b="1" dirty="0">
                <a:solidFill>
                  <a:srgbClr val="403C4E"/>
                </a:solidFill>
                <a:latin typeface="Merriweather" pitchFamily="34" charset="0"/>
                <a:ea typeface="Merriweather" pitchFamily="34" charset="-122"/>
                <a:cs typeface="Merriweather" pitchFamily="34" charset="-120"/>
              </a:rPr>
              <a:t>Conclusion and Future Enhancements</a:t>
            </a:r>
            <a:endParaRPr lang="en-US" sz="6036" dirty="0"/>
          </a:p>
        </p:txBody>
      </p:sp>
      <p:sp>
        <p:nvSpPr>
          <p:cNvPr id="6" name="Text 2"/>
          <p:cNvSpPr/>
          <p:nvPr/>
        </p:nvSpPr>
        <p:spPr>
          <a:xfrm>
            <a:off x="833199" y="4885611"/>
            <a:ext cx="7477601" cy="1666280"/>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In conclusion, this smart gas leakage detector using the NodeMCU ESP8266 provides a robust and reliable solution to address the critical issue of gas safety. The system's ability to detect leaks, trigger alarms, and notify users has the potential to save lives and prevent property damage.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524953"/>
            <a:ext cx="7477601" cy="2874645"/>
          </a:xfrm>
          <a:prstGeom prst="rect">
            <a:avLst/>
          </a:prstGeom>
          <a:noFill/>
          <a:ln/>
        </p:spPr>
        <p:txBody>
          <a:bodyPr wrap="square" rtlCol="0" anchor="t"/>
          <a:lstStyle/>
          <a:p>
            <a:pPr marL="0" indent="0">
              <a:lnSpc>
                <a:spcPts val="7545"/>
              </a:lnSpc>
              <a:buNone/>
            </a:pPr>
            <a:r>
              <a:rPr lang="en-US" sz="6036" b="1" dirty="0">
                <a:solidFill>
                  <a:srgbClr val="403C4E"/>
                </a:solidFill>
                <a:latin typeface="Merriweather" pitchFamily="34" charset="0"/>
                <a:ea typeface="Merriweather" pitchFamily="34" charset="-122"/>
                <a:cs typeface="Merriweather" pitchFamily="34" charset="-120"/>
              </a:rPr>
              <a:t>Introduction to Smart Gas Leakage Detector</a:t>
            </a:r>
            <a:endParaRPr lang="en-US" sz="6036" dirty="0"/>
          </a:p>
        </p:txBody>
      </p:sp>
      <p:sp>
        <p:nvSpPr>
          <p:cNvPr id="6" name="Text 2"/>
          <p:cNvSpPr/>
          <p:nvPr/>
        </p:nvSpPr>
        <p:spPr>
          <a:xfrm>
            <a:off x="833199" y="4732853"/>
            <a:ext cx="7477601" cy="1333024"/>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This presentation will explore a cutting-edge smart gas leakage detector using the NodeMCU ESP8266 microcontroller. Learn how this innovative device can keep your home or business safe from the dangers of gas leaks.</a:t>
            </a:r>
            <a:endParaRPr lang="en-US" sz="1750" dirty="0"/>
          </a:p>
        </p:txBody>
      </p:sp>
      <p:sp>
        <p:nvSpPr>
          <p:cNvPr id="7" name="Shape 3"/>
          <p:cNvSpPr/>
          <p:nvPr/>
        </p:nvSpPr>
        <p:spPr>
          <a:xfrm>
            <a:off x="833199" y="6332458"/>
            <a:ext cx="355402" cy="355402"/>
          </a:xfrm>
          <a:prstGeom prst="roundRect">
            <a:avLst>
              <a:gd name="adj" fmla="val 25726039"/>
            </a:avLst>
          </a:prstGeom>
          <a:noFill/>
          <a:ln w="7620">
            <a:solidFill>
              <a:srgbClr val="FFFFFF"/>
            </a:solidFill>
            <a:prstDash val="solid"/>
          </a:ln>
        </p:spPr>
      </p:sp>
      <p:sp>
        <p:nvSpPr>
          <p:cNvPr id="9" name="Text 4"/>
          <p:cNvSpPr/>
          <p:nvPr/>
        </p:nvSpPr>
        <p:spPr>
          <a:xfrm>
            <a:off x="1299686" y="6315789"/>
            <a:ext cx="3473172"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4" name="Text 1"/>
          <p:cNvSpPr/>
          <p:nvPr/>
        </p:nvSpPr>
        <p:spPr>
          <a:xfrm>
            <a:off x="2037993" y="807958"/>
            <a:ext cx="8836343"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Overview of NodeMCU ESP8266</a:t>
            </a:r>
            <a:endParaRPr lang="en-US" sz="4374" dirty="0"/>
          </a:p>
        </p:txBody>
      </p:sp>
      <p:pic>
        <p:nvPicPr>
          <p:cNvPr id="5" name="Image 1" descr="preencoded.png"/>
          <p:cNvPicPr>
            <a:picLocks noChangeAspect="1"/>
          </p:cNvPicPr>
          <p:nvPr/>
        </p:nvPicPr>
        <p:blipFill>
          <a:blip r:embed="rId4"/>
          <a:stretch>
            <a:fillRect/>
          </a:stretch>
        </p:blipFill>
        <p:spPr>
          <a:xfrm>
            <a:off x="2037993" y="1946672"/>
            <a:ext cx="3295888" cy="2036921"/>
          </a:xfrm>
          <a:prstGeom prst="rect">
            <a:avLst/>
          </a:prstGeom>
        </p:spPr>
      </p:pic>
      <p:sp>
        <p:nvSpPr>
          <p:cNvPr id="6" name="Text 2"/>
          <p:cNvSpPr/>
          <p:nvPr/>
        </p:nvSpPr>
        <p:spPr>
          <a:xfrm>
            <a:off x="2037993" y="4261247"/>
            <a:ext cx="3295888" cy="694373"/>
          </a:xfrm>
          <a:prstGeom prst="rect">
            <a:avLst/>
          </a:prstGeom>
          <a:noFill/>
          <a:ln/>
        </p:spPr>
        <p:txBody>
          <a:bodyPr wrap="squar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Powerful Microcontroller</a:t>
            </a:r>
            <a:endParaRPr lang="en-US" sz="2187" dirty="0"/>
          </a:p>
        </p:txBody>
      </p:sp>
      <p:sp>
        <p:nvSpPr>
          <p:cNvPr id="7" name="Text 3"/>
          <p:cNvSpPr/>
          <p:nvPr/>
        </p:nvSpPr>
        <p:spPr>
          <a:xfrm>
            <a:off x="2037993" y="5088850"/>
            <a:ext cx="3295888" cy="2332792"/>
          </a:xfrm>
          <a:prstGeom prst="rect">
            <a:avLst/>
          </a:prstGeom>
          <a:noFill/>
          <a:ln/>
        </p:spPr>
        <p:txBody>
          <a:bodyPr wrap="square" rtlCol="0" anchor="t"/>
          <a:lstStyle/>
          <a:p>
            <a:pPr marL="0" indent="0" algn="l">
              <a:lnSpc>
                <a:spcPts val="2624"/>
              </a:lnSpc>
              <a:buNone/>
            </a:pPr>
            <a:r>
              <a:rPr lang="en-US" sz="1750" dirty="0">
                <a:solidFill>
                  <a:srgbClr val="403C4E"/>
                </a:solidFill>
                <a:latin typeface="Open Sans" pitchFamily="34" charset="0"/>
                <a:ea typeface="Open Sans" pitchFamily="34" charset="-122"/>
                <a:cs typeface="Open Sans" pitchFamily="34" charset="-120"/>
              </a:rPr>
              <a:t>The NodeMCU ESP8266 is a compact, low-cost Wi-Fi enabled microcontroller board that packs a powerful 32-bit microprocessor, making it an ideal choice for IoT and smart home applications.</a:t>
            </a:r>
            <a:endParaRPr lang="en-US" sz="1750" dirty="0"/>
          </a:p>
        </p:txBody>
      </p:sp>
      <p:pic>
        <p:nvPicPr>
          <p:cNvPr id="8" name="Image 2" descr="preencoded.png"/>
          <p:cNvPicPr>
            <a:picLocks noChangeAspect="1"/>
          </p:cNvPicPr>
          <p:nvPr/>
        </p:nvPicPr>
        <p:blipFill>
          <a:blip r:embed="rId5"/>
          <a:stretch>
            <a:fillRect/>
          </a:stretch>
        </p:blipFill>
        <p:spPr>
          <a:xfrm>
            <a:off x="5667137" y="1946672"/>
            <a:ext cx="3296007" cy="2037040"/>
          </a:xfrm>
          <a:prstGeom prst="rect">
            <a:avLst/>
          </a:prstGeom>
        </p:spPr>
      </p:pic>
      <p:sp>
        <p:nvSpPr>
          <p:cNvPr id="9" name="Text 4"/>
          <p:cNvSpPr/>
          <p:nvPr/>
        </p:nvSpPr>
        <p:spPr>
          <a:xfrm>
            <a:off x="5667137" y="4261366"/>
            <a:ext cx="2937867"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Flexible Connectivity</a:t>
            </a:r>
            <a:endParaRPr lang="en-US" sz="2187" dirty="0"/>
          </a:p>
        </p:txBody>
      </p:sp>
      <p:sp>
        <p:nvSpPr>
          <p:cNvPr id="10" name="Text 5"/>
          <p:cNvSpPr/>
          <p:nvPr/>
        </p:nvSpPr>
        <p:spPr>
          <a:xfrm>
            <a:off x="5667137" y="4741783"/>
            <a:ext cx="3296007" cy="2332792"/>
          </a:xfrm>
          <a:prstGeom prst="rect">
            <a:avLst/>
          </a:prstGeom>
          <a:noFill/>
          <a:ln/>
        </p:spPr>
        <p:txBody>
          <a:bodyPr wrap="square" rtlCol="0" anchor="t"/>
          <a:lstStyle/>
          <a:p>
            <a:pPr marL="0" indent="0" algn="l">
              <a:lnSpc>
                <a:spcPts val="2624"/>
              </a:lnSpc>
              <a:buNone/>
            </a:pPr>
            <a:r>
              <a:rPr lang="en-US" sz="1750" dirty="0">
                <a:solidFill>
                  <a:srgbClr val="403C4E"/>
                </a:solidFill>
                <a:latin typeface="Open Sans" pitchFamily="34" charset="0"/>
                <a:ea typeface="Open Sans" pitchFamily="34" charset="-122"/>
                <a:cs typeface="Open Sans" pitchFamily="34" charset="-120"/>
              </a:rPr>
              <a:t>With built-in Wi-Fi and GPIO pins, the NodeMCU ESP8266 allows seamless integration with various sensors and devices, enabling wireless communication and control capabilities.</a:t>
            </a:r>
            <a:endParaRPr lang="en-US" sz="1750" dirty="0"/>
          </a:p>
        </p:txBody>
      </p:sp>
      <p:pic>
        <p:nvPicPr>
          <p:cNvPr id="11" name="Image 3" descr="preencoded.png"/>
          <p:cNvPicPr>
            <a:picLocks noChangeAspect="1"/>
          </p:cNvPicPr>
          <p:nvPr/>
        </p:nvPicPr>
        <p:blipFill>
          <a:blip r:embed="rId6"/>
          <a:stretch>
            <a:fillRect/>
          </a:stretch>
        </p:blipFill>
        <p:spPr>
          <a:xfrm>
            <a:off x="9296400" y="1946672"/>
            <a:ext cx="3296007" cy="2037040"/>
          </a:xfrm>
          <a:prstGeom prst="rect">
            <a:avLst/>
          </a:prstGeom>
        </p:spPr>
      </p:pic>
      <p:sp>
        <p:nvSpPr>
          <p:cNvPr id="12" name="Text 6"/>
          <p:cNvSpPr/>
          <p:nvPr/>
        </p:nvSpPr>
        <p:spPr>
          <a:xfrm>
            <a:off x="9296400" y="4261366"/>
            <a:ext cx="3296007" cy="694373"/>
          </a:xfrm>
          <a:prstGeom prst="rect">
            <a:avLst/>
          </a:prstGeom>
          <a:noFill/>
          <a:ln/>
        </p:spPr>
        <p:txBody>
          <a:bodyPr wrap="squar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Extensive Programmability</a:t>
            </a:r>
            <a:endParaRPr lang="en-US" sz="2187" dirty="0"/>
          </a:p>
        </p:txBody>
      </p:sp>
      <p:sp>
        <p:nvSpPr>
          <p:cNvPr id="13" name="Text 7"/>
          <p:cNvSpPr/>
          <p:nvPr/>
        </p:nvSpPr>
        <p:spPr>
          <a:xfrm>
            <a:off x="9296400" y="5088969"/>
            <a:ext cx="3296007" cy="1999536"/>
          </a:xfrm>
          <a:prstGeom prst="rect">
            <a:avLst/>
          </a:prstGeom>
          <a:noFill/>
          <a:ln/>
        </p:spPr>
        <p:txBody>
          <a:bodyPr wrap="square" rtlCol="0" anchor="t"/>
          <a:lstStyle/>
          <a:p>
            <a:pPr marL="0" indent="0" algn="l">
              <a:lnSpc>
                <a:spcPts val="2624"/>
              </a:lnSpc>
              <a:buNone/>
            </a:pPr>
            <a:r>
              <a:rPr lang="en-US" sz="1750" dirty="0">
                <a:solidFill>
                  <a:srgbClr val="403C4E"/>
                </a:solidFill>
                <a:latin typeface="Open Sans" pitchFamily="34" charset="0"/>
                <a:ea typeface="Open Sans" pitchFamily="34" charset="-122"/>
                <a:cs typeface="Open Sans" pitchFamily="34" charset="-120"/>
              </a:rPr>
              <a:t>The board can be programmed using the Arduino IDE or the Lua-based firmware, providing developers with a user-friendly programming environment to create innovative IoT projects.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4" name="Text 1"/>
          <p:cNvSpPr/>
          <p:nvPr/>
        </p:nvSpPr>
        <p:spPr>
          <a:xfrm>
            <a:off x="2037993" y="1161336"/>
            <a:ext cx="9405104"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Importance of Gas Leak Detection</a:t>
            </a:r>
            <a:endParaRPr lang="en-US" sz="4374" dirty="0"/>
          </a:p>
        </p:txBody>
      </p:sp>
      <p:sp>
        <p:nvSpPr>
          <p:cNvPr id="5" name="Shape 2"/>
          <p:cNvSpPr/>
          <p:nvPr/>
        </p:nvSpPr>
        <p:spPr>
          <a:xfrm>
            <a:off x="2037993" y="2300049"/>
            <a:ext cx="5166122" cy="2273022"/>
          </a:xfrm>
          <a:prstGeom prst="roundRect">
            <a:avLst>
              <a:gd name="adj" fmla="val 4399"/>
            </a:avLst>
          </a:prstGeom>
          <a:solidFill>
            <a:srgbClr val="FFD8CC"/>
          </a:solidFill>
          <a:ln w="7620">
            <a:solidFill>
              <a:srgbClr val="E5BEB2"/>
            </a:solidFill>
            <a:prstDash val="solid"/>
          </a:ln>
        </p:spPr>
      </p:sp>
      <p:sp>
        <p:nvSpPr>
          <p:cNvPr id="6" name="Text 3"/>
          <p:cNvSpPr/>
          <p:nvPr/>
        </p:nvSpPr>
        <p:spPr>
          <a:xfrm>
            <a:off x="2267783" y="2529840"/>
            <a:ext cx="2777490"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Safety Concern</a:t>
            </a:r>
            <a:endParaRPr lang="en-US" sz="2187" dirty="0"/>
          </a:p>
        </p:txBody>
      </p:sp>
      <p:sp>
        <p:nvSpPr>
          <p:cNvPr id="7" name="Text 4"/>
          <p:cNvSpPr/>
          <p:nvPr/>
        </p:nvSpPr>
        <p:spPr>
          <a:xfrm>
            <a:off x="2267783" y="3010257"/>
            <a:ext cx="4706541" cy="1333024"/>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Gas leaks pose a serious safety risk, potentially leading to fires, explosions, and health hazards. Prompt detection is crucial to prevent catastrophic incidents.</a:t>
            </a:r>
            <a:endParaRPr lang="en-US" sz="1750" dirty="0"/>
          </a:p>
        </p:txBody>
      </p:sp>
      <p:sp>
        <p:nvSpPr>
          <p:cNvPr id="8" name="Shape 5"/>
          <p:cNvSpPr/>
          <p:nvPr/>
        </p:nvSpPr>
        <p:spPr>
          <a:xfrm>
            <a:off x="7426285" y="2300049"/>
            <a:ext cx="5166122" cy="2273022"/>
          </a:xfrm>
          <a:prstGeom prst="roundRect">
            <a:avLst>
              <a:gd name="adj" fmla="val 4399"/>
            </a:avLst>
          </a:prstGeom>
          <a:solidFill>
            <a:srgbClr val="FFD8CC"/>
          </a:solidFill>
          <a:ln w="7620">
            <a:solidFill>
              <a:srgbClr val="E5BEB2"/>
            </a:solidFill>
            <a:prstDash val="solid"/>
          </a:ln>
        </p:spPr>
      </p:sp>
      <p:sp>
        <p:nvSpPr>
          <p:cNvPr id="9" name="Text 6"/>
          <p:cNvSpPr/>
          <p:nvPr/>
        </p:nvSpPr>
        <p:spPr>
          <a:xfrm>
            <a:off x="7656076" y="2529840"/>
            <a:ext cx="3160276"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Environmental Impact</a:t>
            </a:r>
            <a:endParaRPr lang="en-US" sz="2187" dirty="0"/>
          </a:p>
        </p:txBody>
      </p:sp>
      <p:sp>
        <p:nvSpPr>
          <p:cNvPr id="10" name="Text 7"/>
          <p:cNvSpPr/>
          <p:nvPr/>
        </p:nvSpPr>
        <p:spPr>
          <a:xfrm>
            <a:off x="7656076" y="3010257"/>
            <a:ext cx="4706541" cy="1333024"/>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Undetected gas leaks can contribute to environmental pollution and climate change by releasing harmful greenhouse gases into the atmosphere.</a:t>
            </a:r>
            <a:endParaRPr lang="en-US" sz="1750" dirty="0"/>
          </a:p>
        </p:txBody>
      </p:sp>
      <p:sp>
        <p:nvSpPr>
          <p:cNvPr id="11" name="Shape 8"/>
          <p:cNvSpPr/>
          <p:nvPr/>
        </p:nvSpPr>
        <p:spPr>
          <a:xfrm>
            <a:off x="2037993" y="4795242"/>
            <a:ext cx="5166122" cy="2273022"/>
          </a:xfrm>
          <a:prstGeom prst="roundRect">
            <a:avLst>
              <a:gd name="adj" fmla="val 4399"/>
            </a:avLst>
          </a:prstGeom>
          <a:solidFill>
            <a:srgbClr val="FFD8CC"/>
          </a:solidFill>
          <a:ln w="7620">
            <a:solidFill>
              <a:srgbClr val="E5BEB2"/>
            </a:solidFill>
            <a:prstDash val="solid"/>
          </a:ln>
        </p:spPr>
      </p:sp>
      <p:sp>
        <p:nvSpPr>
          <p:cNvPr id="12" name="Text 9"/>
          <p:cNvSpPr/>
          <p:nvPr/>
        </p:nvSpPr>
        <p:spPr>
          <a:xfrm>
            <a:off x="2267783" y="5025033"/>
            <a:ext cx="3233023"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Economic Implications</a:t>
            </a:r>
            <a:endParaRPr lang="en-US" sz="2187" dirty="0"/>
          </a:p>
        </p:txBody>
      </p:sp>
      <p:sp>
        <p:nvSpPr>
          <p:cNvPr id="13" name="Text 10"/>
          <p:cNvSpPr/>
          <p:nvPr/>
        </p:nvSpPr>
        <p:spPr>
          <a:xfrm>
            <a:off x="2267783" y="5505450"/>
            <a:ext cx="4706541" cy="1333024"/>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Gas leaks result in significant financial losses due to wasted resources, property damage, and legal liabilities. Effective detection helps mitigate these costs.</a:t>
            </a:r>
            <a:endParaRPr lang="en-US" sz="1750" dirty="0"/>
          </a:p>
        </p:txBody>
      </p:sp>
      <p:sp>
        <p:nvSpPr>
          <p:cNvPr id="14" name="Shape 11"/>
          <p:cNvSpPr/>
          <p:nvPr/>
        </p:nvSpPr>
        <p:spPr>
          <a:xfrm>
            <a:off x="7426285" y="4795242"/>
            <a:ext cx="5166122" cy="2273022"/>
          </a:xfrm>
          <a:prstGeom prst="roundRect">
            <a:avLst>
              <a:gd name="adj" fmla="val 4399"/>
            </a:avLst>
          </a:prstGeom>
          <a:solidFill>
            <a:srgbClr val="FFD8CC"/>
          </a:solidFill>
          <a:ln w="7620">
            <a:solidFill>
              <a:srgbClr val="E5BEB2"/>
            </a:solidFill>
            <a:prstDash val="solid"/>
          </a:ln>
        </p:spPr>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Health Concerns</a:t>
            </a:r>
            <a:endParaRPr lang="en-US" sz="2187" dirty="0"/>
          </a:p>
        </p:txBody>
      </p:sp>
      <p:sp>
        <p:nvSpPr>
          <p:cNvPr id="16" name="Text 13"/>
          <p:cNvSpPr/>
          <p:nvPr/>
        </p:nvSpPr>
        <p:spPr>
          <a:xfrm>
            <a:off x="7656076" y="5505450"/>
            <a:ext cx="4706541" cy="1333024"/>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Exposure to gas leaks can lead to respiratory issues, dizziness, and other health problems. Early detection is essential for protecting people's wellbeing.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5" name="Text 1"/>
          <p:cNvSpPr/>
          <p:nvPr/>
        </p:nvSpPr>
        <p:spPr>
          <a:xfrm>
            <a:off x="833199" y="1976318"/>
            <a:ext cx="6423541"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Hardware Components</a:t>
            </a:r>
            <a:endParaRPr lang="en-US" sz="4374" dirty="0"/>
          </a:p>
        </p:txBody>
      </p:sp>
      <p:sp>
        <p:nvSpPr>
          <p:cNvPr id="6" name="Text 2"/>
          <p:cNvSpPr/>
          <p:nvPr/>
        </p:nvSpPr>
        <p:spPr>
          <a:xfrm>
            <a:off x="833199" y="3003947"/>
            <a:ext cx="7477601" cy="1666280"/>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The smart gas leakage detector system is built using the NodeMCU ESP8266 microcontroller, a highly-capable and Wi-Fi-enabled development board. It incorporates a MQ-2 gas sensor to detect the presence of combustible gases, along with a buzzer and LED for alarm notifications.</a:t>
            </a:r>
            <a:endParaRPr lang="en-US" sz="1750" dirty="0"/>
          </a:p>
        </p:txBody>
      </p:sp>
      <p:sp>
        <p:nvSpPr>
          <p:cNvPr id="7" name="Text 3"/>
          <p:cNvSpPr/>
          <p:nvPr/>
        </p:nvSpPr>
        <p:spPr>
          <a:xfrm>
            <a:off x="833199" y="4920139"/>
            <a:ext cx="7477601" cy="1333024"/>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The system also includes a breadboard, jumper wires, and a power supply to ensure reliable operation. These hardware components work together to create a comprehensive solution for monitoring and alerting users to potential gas leaks in their homes or businesses.</a:t>
            </a:r>
            <a:endParaRPr lang="en-US" sz="1750" dirty="0"/>
          </a:p>
        </p:txBody>
      </p:sp>
      <p:pic>
        <p:nvPicPr>
          <p:cNvPr id="10" name="Picture 9">
            <a:extLst>
              <a:ext uri="{FF2B5EF4-FFF2-40B4-BE49-F238E27FC236}">
                <a16:creationId xmlns:a16="http://schemas.microsoft.com/office/drawing/2014/main" id="{6D6233D8-C456-0959-7A12-DD28F9A7FDA9}"/>
              </a:ext>
            </a:extLst>
          </p:cNvPr>
          <p:cNvPicPr>
            <a:picLocks noChangeAspect="1"/>
          </p:cNvPicPr>
          <p:nvPr/>
        </p:nvPicPr>
        <p:blipFill>
          <a:blip r:embed="rId4"/>
          <a:stretch>
            <a:fillRect/>
          </a:stretch>
        </p:blipFill>
        <p:spPr>
          <a:xfrm>
            <a:off x="8632376" y="381000"/>
            <a:ext cx="5807524" cy="7239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4" name="Text 1"/>
          <p:cNvSpPr/>
          <p:nvPr/>
        </p:nvSpPr>
        <p:spPr>
          <a:xfrm>
            <a:off x="2397681" y="570786"/>
            <a:ext cx="8788360" cy="647105"/>
          </a:xfrm>
          <a:prstGeom prst="rect">
            <a:avLst/>
          </a:prstGeom>
          <a:noFill/>
          <a:ln/>
        </p:spPr>
        <p:txBody>
          <a:bodyPr wrap="none" rtlCol="0" anchor="t"/>
          <a:lstStyle/>
          <a:p>
            <a:pPr marL="0" indent="0">
              <a:lnSpc>
                <a:spcPts val="5095"/>
              </a:lnSpc>
              <a:buNone/>
            </a:pPr>
            <a:r>
              <a:rPr lang="en-US" sz="4076" b="1" dirty="0">
                <a:solidFill>
                  <a:srgbClr val="403C4E"/>
                </a:solidFill>
                <a:latin typeface="Merriweather" pitchFamily="34" charset="0"/>
                <a:ea typeface="Merriweather" pitchFamily="34" charset="-122"/>
                <a:cs typeface="Merriweather" pitchFamily="34" charset="-120"/>
              </a:rPr>
              <a:t>Software Setup and Configuration</a:t>
            </a:r>
            <a:endParaRPr lang="en-US" sz="4076" dirty="0"/>
          </a:p>
        </p:txBody>
      </p:sp>
      <p:pic>
        <p:nvPicPr>
          <p:cNvPr id="5" name="Image 1" descr="preencoded.png"/>
          <p:cNvPicPr>
            <a:picLocks noChangeAspect="1"/>
          </p:cNvPicPr>
          <p:nvPr/>
        </p:nvPicPr>
        <p:blipFill>
          <a:blip r:embed="rId4"/>
          <a:stretch>
            <a:fillRect/>
          </a:stretch>
        </p:blipFill>
        <p:spPr>
          <a:xfrm>
            <a:off x="4045029" y="1631990"/>
            <a:ext cx="1622703" cy="1482804"/>
          </a:xfrm>
          <a:prstGeom prst="rect">
            <a:avLst/>
          </a:prstGeom>
        </p:spPr>
      </p:pic>
      <p:sp>
        <p:nvSpPr>
          <p:cNvPr id="6" name="Text 2"/>
          <p:cNvSpPr/>
          <p:nvPr/>
        </p:nvSpPr>
        <p:spPr>
          <a:xfrm>
            <a:off x="4797028" y="2370534"/>
            <a:ext cx="118586" cy="388263"/>
          </a:xfrm>
          <a:prstGeom prst="rect">
            <a:avLst/>
          </a:prstGeom>
          <a:noFill/>
          <a:ln/>
        </p:spPr>
        <p:txBody>
          <a:bodyPr wrap="none" rtlCol="0" anchor="t"/>
          <a:lstStyle/>
          <a:p>
            <a:pPr marL="0" indent="0" algn="ctr">
              <a:lnSpc>
                <a:spcPts val="3057"/>
              </a:lnSpc>
              <a:buNone/>
            </a:pPr>
            <a:r>
              <a:rPr lang="en-US" sz="2038" b="1" dirty="0">
                <a:solidFill>
                  <a:srgbClr val="403C4E"/>
                </a:solidFill>
                <a:latin typeface="Merriweather" pitchFamily="34" charset="0"/>
                <a:ea typeface="Merriweather" pitchFamily="34" charset="-122"/>
                <a:cs typeface="Merriweather" pitchFamily="34" charset="-120"/>
              </a:rPr>
              <a:t>1</a:t>
            </a:r>
            <a:endParaRPr lang="en-US" sz="2038" dirty="0"/>
          </a:p>
        </p:txBody>
      </p:sp>
      <p:sp>
        <p:nvSpPr>
          <p:cNvPr id="7" name="Text 3"/>
          <p:cNvSpPr/>
          <p:nvPr/>
        </p:nvSpPr>
        <p:spPr>
          <a:xfrm>
            <a:off x="5874782" y="1994297"/>
            <a:ext cx="2588062" cy="323493"/>
          </a:xfrm>
          <a:prstGeom prst="rect">
            <a:avLst/>
          </a:prstGeom>
          <a:noFill/>
          <a:ln/>
        </p:spPr>
        <p:txBody>
          <a:bodyPr wrap="none" rtlCol="0" anchor="t"/>
          <a:lstStyle/>
          <a:p>
            <a:pPr marL="0" indent="0" algn="l">
              <a:lnSpc>
                <a:spcPts val="2547"/>
              </a:lnSpc>
              <a:buNone/>
            </a:pPr>
            <a:r>
              <a:rPr lang="en-US" sz="2038" b="1" dirty="0">
                <a:solidFill>
                  <a:srgbClr val="403C4E"/>
                </a:solidFill>
                <a:latin typeface="Merriweather" pitchFamily="34" charset="0"/>
                <a:ea typeface="Merriweather" pitchFamily="34" charset="-122"/>
                <a:cs typeface="Merriweather" pitchFamily="34" charset="-120"/>
              </a:rPr>
              <a:t>Flashing NodeMCU</a:t>
            </a:r>
            <a:endParaRPr lang="en-US" sz="2038" dirty="0"/>
          </a:p>
        </p:txBody>
      </p:sp>
      <p:sp>
        <p:nvSpPr>
          <p:cNvPr id="8" name="Text 4"/>
          <p:cNvSpPr/>
          <p:nvPr/>
        </p:nvSpPr>
        <p:spPr>
          <a:xfrm>
            <a:off x="5874782" y="2441972"/>
            <a:ext cx="4459367" cy="310515"/>
          </a:xfrm>
          <a:prstGeom prst="rect">
            <a:avLst/>
          </a:prstGeom>
          <a:noFill/>
          <a:ln/>
        </p:spPr>
        <p:txBody>
          <a:bodyPr wrap="none" rtlCol="0" anchor="t"/>
          <a:lstStyle/>
          <a:p>
            <a:pPr marL="0" indent="0" algn="l">
              <a:lnSpc>
                <a:spcPts val="2446"/>
              </a:lnSpc>
              <a:buNone/>
            </a:pPr>
            <a:r>
              <a:rPr lang="en-US" sz="1630" dirty="0">
                <a:solidFill>
                  <a:srgbClr val="403C4E"/>
                </a:solidFill>
                <a:latin typeface="Open Sans" pitchFamily="34" charset="0"/>
                <a:ea typeface="Open Sans" pitchFamily="34" charset="-122"/>
                <a:cs typeface="Open Sans" pitchFamily="34" charset="-120"/>
              </a:rPr>
              <a:t>Install custom firmware on the ESP8266 board</a:t>
            </a:r>
            <a:endParaRPr lang="en-US" sz="1630" dirty="0"/>
          </a:p>
        </p:txBody>
      </p:sp>
      <p:sp>
        <p:nvSpPr>
          <p:cNvPr id="9" name="Shape 5"/>
          <p:cNvSpPr/>
          <p:nvPr/>
        </p:nvSpPr>
        <p:spPr>
          <a:xfrm>
            <a:off x="5719405" y="3117265"/>
            <a:ext cx="6461641" cy="20657"/>
          </a:xfrm>
          <a:prstGeom prst="roundRect">
            <a:avLst>
              <a:gd name="adj" fmla="val 451051"/>
            </a:avLst>
          </a:prstGeom>
          <a:solidFill>
            <a:srgbClr val="E5BEB2"/>
          </a:solidFill>
          <a:ln/>
        </p:spPr>
      </p:sp>
      <p:pic>
        <p:nvPicPr>
          <p:cNvPr id="10" name="Image 2" descr="preencoded.png"/>
          <p:cNvPicPr>
            <a:picLocks noChangeAspect="1"/>
          </p:cNvPicPr>
          <p:nvPr/>
        </p:nvPicPr>
        <p:blipFill>
          <a:blip r:embed="rId5"/>
          <a:stretch>
            <a:fillRect/>
          </a:stretch>
        </p:blipFill>
        <p:spPr>
          <a:xfrm>
            <a:off x="3233618" y="3166467"/>
            <a:ext cx="3245525" cy="1482804"/>
          </a:xfrm>
          <a:prstGeom prst="rect">
            <a:avLst/>
          </a:prstGeom>
        </p:spPr>
      </p:pic>
      <p:sp>
        <p:nvSpPr>
          <p:cNvPr id="11" name="Text 6"/>
          <p:cNvSpPr/>
          <p:nvPr/>
        </p:nvSpPr>
        <p:spPr>
          <a:xfrm>
            <a:off x="4778097" y="3713678"/>
            <a:ext cx="156567" cy="388263"/>
          </a:xfrm>
          <a:prstGeom prst="rect">
            <a:avLst/>
          </a:prstGeom>
          <a:noFill/>
          <a:ln/>
        </p:spPr>
        <p:txBody>
          <a:bodyPr wrap="none" rtlCol="0" anchor="t"/>
          <a:lstStyle/>
          <a:p>
            <a:pPr marL="0" indent="0" algn="ctr">
              <a:lnSpc>
                <a:spcPts val="3057"/>
              </a:lnSpc>
              <a:buNone/>
            </a:pPr>
            <a:r>
              <a:rPr lang="en-US" sz="2038" b="1" dirty="0">
                <a:solidFill>
                  <a:srgbClr val="403C4E"/>
                </a:solidFill>
                <a:latin typeface="Merriweather" pitchFamily="34" charset="0"/>
                <a:ea typeface="Merriweather" pitchFamily="34" charset="-122"/>
                <a:cs typeface="Merriweather" pitchFamily="34" charset="-120"/>
              </a:rPr>
              <a:t>2</a:t>
            </a:r>
            <a:endParaRPr lang="en-US" sz="2038" dirty="0"/>
          </a:p>
        </p:txBody>
      </p:sp>
      <p:sp>
        <p:nvSpPr>
          <p:cNvPr id="12" name="Text 7"/>
          <p:cNvSpPr/>
          <p:nvPr/>
        </p:nvSpPr>
        <p:spPr>
          <a:xfrm>
            <a:off x="6686193" y="3528774"/>
            <a:ext cx="3627358" cy="323493"/>
          </a:xfrm>
          <a:prstGeom prst="rect">
            <a:avLst/>
          </a:prstGeom>
          <a:noFill/>
          <a:ln/>
        </p:spPr>
        <p:txBody>
          <a:bodyPr wrap="none" rtlCol="0" anchor="t"/>
          <a:lstStyle/>
          <a:p>
            <a:pPr marL="0" indent="0" algn="l">
              <a:lnSpc>
                <a:spcPts val="2547"/>
              </a:lnSpc>
              <a:buNone/>
            </a:pPr>
            <a:r>
              <a:rPr lang="en-US" sz="2038" b="1" dirty="0">
                <a:solidFill>
                  <a:srgbClr val="403C4E"/>
                </a:solidFill>
                <a:latin typeface="Merriweather" pitchFamily="34" charset="0"/>
                <a:ea typeface="Merriweather" pitchFamily="34" charset="-122"/>
                <a:cs typeface="Merriweather" pitchFamily="34" charset="-120"/>
              </a:rPr>
              <a:t>Programming Environment</a:t>
            </a:r>
            <a:endParaRPr lang="en-US" sz="2038" dirty="0"/>
          </a:p>
        </p:txBody>
      </p:sp>
      <p:sp>
        <p:nvSpPr>
          <p:cNvPr id="13" name="Text 8"/>
          <p:cNvSpPr/>
          <p:nvPr/>
        </p:nvSpPr>
        <p:spPr>
          <a:xfrm>
            <a:off x="6686193" y="3976449"/>
            <a:ext cx="4516517" cy="310515"/>
          </a:xfrm>
          <a:prstGeom prst="rect">
            <a:avLst/>
          </a:prstGeom>
          <a:noFill/>
          <a:ln/>
        </p:spPr>
        <p:txBody>
          <a:bodyPr wrap="none" rtlCol="0" anchor="t"/>
          <a:lstStyle/>
          <a:p>
            <a:pPr marL="0" indent="0" algn="l">
              <a:lnSpc>
                <a:spcPts val="2446"/>
              </a:lnSpc>
              <a:buNone/>
            </a:pPr>
            <a:r>
              <a:rPr lang="en-US" sz="1630" dirty="0">
                <a:solidFill>
                  <a:srgbClr val="403C4E"/>
                </a:solidFill>
                <a:latin typeface="Open Sans" pitchFamily="34" charset="0"/>
                <a:ea typeface="Open Sans" pitchFamily="34" charset="-122"/>
                <a:cs typeface="Open Sans" pitchFamily="34" charset="-120"/>
              </a:rPr>
              <a:t>Set up IDE (e.g. Arduino, PlatformIO) for coding</a:t>
            </a:r>
            <a:endParaRPr lang="en-US" sz="1630" dirty="0"/>
          </a:p>
        </p:txBody>
      </p:sp>
      <p:sp>
        <p:nvSpPr>
          <p:cNvPr id="14" name="Shape 9"/>
          <p:cNvSpPr/>
          <p:nvPr/>
        </p:nvSpPr>
        <p:spPr>
          <a:xfrm>
            <a:off x="6530816" y="4651742"/>
            <a:ext cx="5650230" cy="20657"/>
          </a:xfrm>
          <a:prstGeom prst="roundRect">
            <a:avLst>
              <a:gd name="adj" fmla="val 451051"/>
            </a:avLst>
          </a:prstGeom>
          <a:solidFill>
            <a:srgbClr val="E5BEB2"/>
          </a:solidFill>
          <a:ln/>
        </p:spPr>
      </p:sp>
      <p:pic>
        <p:nvPicPr>
          <p:cNvPr id="15" name="Image 3" descr="preencoded.png"/>
          <p:cNvPicPr>
            <a:picLocks noChangeAspect="1"/>
          </p:cNvPicPr>
          <p:nvPr/>
        </p:nvPicPr>
        <p:blipFill>
          <a:blip r:embed="rId6"/>
          <a:stretch>
            <a:fillRect/>
          </a:stretch>
        </p:blipFill>
        <p:spPr>
          <a:xfrm>
            <a:off x="2422208" y="4700945"/>
            <a:ext cx="4868228" cy="1482804"/>
          </a:xfrm>
          <a:prstGeom prst="rect">
            <a:avLst/>
          </a:prstGeom>
        </p:spPr>
      </p:pic>
      <p:sp>
        <p:nvSpPr>
          <p:cNvPr id="16" name="Text 10"/>
          <p:cNvSpPr/>
          <p:nvPr/>
        </p:nvSpPr>
        <p:spPr>
          <a:xfrm>
            <a:off x="4782979" y="5248156"/>
            <a:ext cx="146447" cy="388263"/>
          </a:xfrm>
          <a:prstGeom prst="rect">
            <a:avLst/>
          </a:prstGeom>
          <a:noFill/>
          <a:ln/>
        </p:spPr>
        <p:txBody>
          <a:bodyPr wrap="none" rtlCol="0" anchor="t"/>
          <a:lstStyle/>
          <a:p>
            <a:pPr marL="0" indent="0" algn="ctr">
              <a:lnSpc>
                <a:spcPts val="3057"/>
              </a:lnSpc>
              <a:buNone/>
            </a:pPr>
            <a:r>
              <a:rPr lang="en-US" sz="2038" b="1" dirty="0">
                <a:solidFill>
                  <a:srgbClr val="403C4E"/>
                </a:solidFill>
                <a:latin typeface="Merriweather" pitchFamily="34" charset="0"/>
                <a:ea typeface="Merriweather" pitchFamily="34" charset="-122"/>
                <a:cs typeface="Merriweather" pitchFamily="34" charset="-120"/>
              </a:rPr>
              <a:t>3</a:t>
            </a:r>
            <a:endParaRPr lang="en-US" sz="2038" dirty="0"/>
          </a:p>
        </p:txBody>
      </p:sp>
      <p:sp>
        <p:nvSpPr>
          <p:cNvPr id="17" name="Text 11"/>
          <p:cNvSpPr/>
          <p:nvPr/>
        </p:nvSpPr>
        <p:spPr>
          <a:xfrm>
            <a:off x="7497485" y="4907994"/>
            <a:ext cx="3581519" cy="323493"/>
          </a:xfrm>
          <a:prstGeom prst="rect">
            <a:avLst/>
          </a:prstGeom>
          <a:noFill/>
          <a:ln/>
        </p:spPr>
        <p:txBody>
          <a:bodyPr wrap="none" rtlCol="0" anchor="t"/>
          <a:lstStyle/>
          <a:p>
            <a:pPr marL="0" indent="0" algn="l">
              <a:lnSpc>
                <a:spcPts val="2547"/>
              </a:lnSpc>
              <a:buNone/>
            </a:pPr>
            <a:r>
              <a:rPr lang="en-US" sz="2038" b="1" dirty="0">
                <a:solidFill>
                  <a:srgbClr val="403C4E"/>
                </a:solidFill>
                <a:latin typeface="Merriweather" pitchFamily="34" charset="0"/>
                <a:ea typeface="Merriweather" pitchFamily="34" charset="-122"/>
                <a:cs typeface="Merriweather" pitchFamily="34" charset="-120"/>
              </a:rPr>
              <a:t>Libraries and Dependencies</a:t>
            </a:r>
            <a:endParaRPr lang="en-US" sz="2038" dirty="0"/>
          </a:p>
        </p:txBody>
      </p:sp>
      <p:sp>
        <p:nvSpPr>
          <p:cNvPr id="18" name="Text 12"/>
          <p:cNvSpPr/>
          <p:nvPr/>
        </p:nvSpPr>
        <p:spPr>
          <a:xfrm>
            <a:off x="7497485" y="5355669"/>
            <a:ext cx="4528185" cy="621030"/>
          </a:xfrm>
          <a:prstGeom prst="rect">
            <a:avLst/>
          </a:prstGeom>
          <a:noFill/>
          <a:ln/>
        </p:spPr>
        <p:txBody>
          <a:bodyPr wrap="square" rtlCol="0" anchor="t"/>
          <a:lstStyle/>
          <a:p>
            <a:pPr marL="0" indent="0" algn="l">
              <a:lnSpc>
                <a:spcPts val="2446"/>
              </a:lnSpc>
              <a:buNone/>
            </a:pPr>
            <a:r>
              <a:rPr lang="en-US" sz="1630" dirty="0">
                <a:solidFill>
                  <a:srgbClr val="403C4E"/>
                </a:solidFill>
                <a:latin typeface="Open Sans" pitchFamily="34" charset="0"/>
                <a:ea typeface="Open Sans" pitchFamily="34" charset="-122"/>
                <a:cs typeface="Open Sans" pitchFamily="34" charset="-120"/>
              </a:rPr>
              <a:t>Import required libraries for sensors and connectivity</a:t>
            </a:r>
            <a:endParaRPr lang="en-US" sz="1630" dirty="0"/>
          </a:p>
        </p:txBody>
      </p:sp>
      <p:sp>
        <p:nvSpPr>
          <p:cNvPr id="19" name="Text 13"/>
          <p:cNvSpPr/>
          <p:nvPr/>
        </p:nvSpPr>
        <p:spPr>
          <a:xfrm>
            <a:off x="2397681" y="6416635"/>
            <a:ext cx="9835039" cy="1242060"/>
          </a:xfrm>
          <a:prstGeom prst="rect">
            <a:avLst/>
          </a:prstGeom>
          <a:noFill/>
          <a:ln/>
        </p:spPr>
        <p:txBody>
          <a:bodyPr wrap="square" rtlCol="0" anchor="t"/>
          <a:lstStyle/>
          <a:p>
            <a:pPr marL="0" indent="0">
              <a:lnSpc>
                <a:spcPts val="2446"/>
              </a:lnSpc>
              <a:buNone/>
            </a:pPr>
            <a:r>
              <a:rPr lang="en-US" sz="1630" dirty="0">
                <a:solidFill>
                  <a:srgbClr val="403C4E"/>
                </a:solidFill>
                <a:latin typeface="Open Sans" pitchFamily="34" charset="0"/>
                <a:ea typeface="Open Sans" pitchFamily="34" charset="-122"/>
                <a:cs typeface="Open Sans" pitchFamily="34" charset="-120"/>
              </a:rPr>
              <a:t>The software setup for the smart gas leakage detector involves flashing the NodeMCU ESP8266 board with the appropriate firmware, configuring a programming environment like Arduino or PlatformIO, and importing the necessary libraries to interface with the gas sensor and connectivity modules. This lays the foundation for the code that will power the leak detection and notification system.</a:t>
            </a:r>
            <a:endParaRPr lang="en-US" sz="1630" dirty="0"/>
          </a:p>
        </p:txBody>
      </p:sp>
      <p:pic>
        <p:nvPicPr>
          <p:cNvPr id="20"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934760"/>
            <a:ext cx="555498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Sensor Integration</a:t>
            </a:r>
            <a:endParaRPr lang="en-US" sz="4374" dirty="0"/>
          </a:p>
        </p:txBody>
      </p:sp>
      <p:pic>
        <p:nvPicPr>
          <p:cNvPr id="6" name="Image 2" descr="preencoded.png"/>
          <p:cNvPicPr>
            <a:picLocks noChangeAspect="1"/>
          </p:cNvPicPr>
          <p:nvPr/>
        </p:nvPicPr>
        <p:blipFill>
          <a:blip r:embed="rId5"/>
          <a:stretch>
            <a:fillRect/>
          </a:stretch>
        </p:blipFill>
        <p:spPr>
          <a:xfrm>
            <a:off x="4490799" y="1962388"/>
            <a:ext cx="1110972" cy="1777484"/>
          </a:xfrm>
          <a:prstGeom prst="rect">
            <a:avLst/>
          </a:prstGeom>
        </p:spPr>
      </p:pic>
      <p:sp>
        <p:nvSpPr>
          <p:cNvPr id="7" name="Text 2"/>
          <p:cNvSpPr/>
          <p:nvPr/>
        </p:nvSpPr>
        <p:spPr>
          <a:xfrm>
            <a:off x="5935028" y="2184559"/>
            <a:ext cx="2777490"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Gas Sensor</a:t>
            </a:r>
            <a:endParaRPr lang="en-US" sz="2187" dirty="0"/>
          </a:p>
        </p:txBody>
      </p:sp>
      <p:sp>
        <p:nvSpPr>
          <p:cNvPr id="8" name="Text 3"/>
          <p:cNvSpPr/>
          <p:nvPr/>
        </p:nvSpPr>
        <p:spPr>
          <a:xfrm>
            <a:off x="5935028" y="2664976"/>
            <a:ext cx="7862173" cy="666512"/>
          </a:xfrm>
          <a:prstGeom prst="rect">
            <a:avLst/>
          </a:prstGeom>
          <a:noFill/>
          <a:ln/>
        </p:spPr>
        <p:txBody>
          <a:bodyPr wrap="square" rtlCol="0" anchor="t"/>
          <a:lstStyle/>
          <a:p>
            <a:pPr marL="0" indent="0" algn="l">
              <a:lnSpc>
                <a:spcPts val="2624"/>
              </a:lnSpc>
              <a:buNone/>
            </a:pPr>
            <a:r>
              <a:rPr lang="en-US" sz="1750" dirty="0">
                <a:solidFill>
                  <a:srgbClr val="403C4E"/>
                </a:solidFill>
                <a:latin typeface="Open Sans" pitchFamily="34" charset="0"/>
                <a:ea typeface="Open Sans" pitchFamily="34" charset="-122"/>
                <a:cs typeface="Open Sans" pitchFamily="34" charset="-120"/>
              </a:rPr>
              <a:t>The core component is a highly sensitive gas sensor that can detect the presence of combustible gases like natural gas, propane, or methane.</a:t>
            </a:r>
            <a:endParaRPr lang="en-US" sz="1750" dirty="0"/>
          </a:p>
        </p:txBody>
      </p:sp>
      <p:pic>
        <p:nvPicPr>
          <p:cNvPr id="9" name="Image 3" descr="preencoded.png"/>
          <p:cNvPicPr>
            <a:picLocks noChangeAspect="1"/>
          </p:cNvPicPr>
          <p:nvPr/>
        </p:nvPicPr>
        <p:blipFill>
          <a:blip r:embed="rId6"/>
          <a:stretch>
            <a:fillRect/>
          </a:stretch>
        </p:blipFill>
        <p:spPr>
          <a:xfrm>
            <a:off x="4490799" y="3739872"/>
            <a:ext cx="1110972" cy="1777484"/>
          </a:xfrm>
          <a:prstGeom prst="rect">
            <a:avLst/>
          </a:prstGeom>
        </p:spPr>
      </p:pic>
      <p:sp>
        <p:nvSpPr>
          <p:cNvPr id="10" name="Text 4"/>
          <p:cNvSpPr/>
          <p:nvPr/>
        </p:nvSpPr>
        <p:spPr>
          <a:xfrm>
            <a:off x="5935028" y="3962043"/>
            <a:ext cx="3803928"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WiFi Connectivity</a:t>
            </a:r>
            <a:endParaRPr lang="en-US" sz="2187" dirty="0"/>
          </a:p>
        </p:txBody>
      </p:sp>
      <p:sp>
        <p:nvSpPr>
          <p:cNvPr id="11" name="Text 5"/>
          <p:cNvSpPr/>
          <p:nvPr/>
        </p:nvSpPr>
        <p:spPr>
          <a:xfrm>
            <a:off x="5935028" y="4442460"/>
            <a:ext cx="7862173" cy="666512"/>
          </a:xfrm>
          <a:prstGeom prst="rect">
            <a:avLst/>
          </a:prstGeom>
          <a:noFill/>
          <a:ln/>
        </p:spPr>
        <p:txBody>
          <a:bodyPr wrap="square" rtlCol="0" anchor="t"/>
          <a:lstStyle/>
          <a:p>
            <a:pPr marL="0" indent="0" algn="l">
              <a:lnSpc>
                <a:spcPts val="2624"/>
              </a:lnSpc>
              <a:buNone/>
            </a:pPr>
            <a:r>
              <a:rPr lang="en-US" sz="1750" dirty="0">
                <a:solidFill>
                  <a:srgbClr val="403C4E"/>
                </a:solidFill>
                <a:latin typeface="Open Sans" pitchFamily="34" charset="0"/>
                <a:ea typeface="Open Sans" pitchFamily="34" charset="-122"/>
                <a:cs typeface="Open Sans" pitchFamily="34" charset="-120"/>
              </a:rPr>
              <a:t>The NodeMCU ESP8266 enables wireless communication to report sensor data and trigger alarms remotely.</a:t>
            </a:r>
            <a:endParaRPr lang="en-US" sz="1750" dirty="0"/>
          </a:p>
        </p:txBody>
      </p:sp>
      <p:sp>
        <p:nvSpPr>
          <p:cNvPr id="13" name="Text 6"/>
          <p:cNvSpPr/>
          <p:nvPr/>
        </p:nvSpPr>
        <p:spPr>
          <a:xfrm>
            <a:off x="5935028" y="5739527"/>
            <a:ext cx="2777490" cy="347186"/>
          </a:xfrm>
          <a:prstGeom prst="rect">
            <a:avLst/>
          </a:prstGeom>
          <a:noFill/>
          <a:ln/>
        </p:spPr>
        <p:txBody>
          <a:bodyPr wrap="none" rtlCol="0" anchor="t"/>
          <a:lstStyle/>
          <a:p>
            <a:pPr marL="0" indent="0" algn="l">
              <a:lnSpc>
                <a:spcPts val="2734"/>
              </a:lnSpc>
              <a:buNone/>
            </a:pPr>
            <a:endParaRPr lang="en-US" sz="2187" dirty="0"/>
          </a:p>
        </p:txBody>
      </p:sp>
      <p:sp>
        <p:nvSpPr>
          <p:cNvPr id="14" name="Text 7"/>
          <p:cNvSpPr/>
          <p:nvPr/>
        </p:nvSpPr>
        <p:spPr>
          <a:xfrm>
            <a:off x="5935028" y="6219944"/>
            <a:ext cx="7862173" cy="666512"/>
          </a:xfrm>
          <a:prstGeom prst="rect">
            <a:avLst/>
          </a:prstGeom>
          <a:noFill/>
          <a:ln/>
        </p:spPr>
        <p:txBody>
          <a:bodyPr wrap="square" rtlCol="0" anchor="t"/>
          <a:lstStyle/>
          <a:p>
            <a:pPr marL="0" indent="0" algn="l">
              <a:lnSpc>
                <a:spcPts val="2624"/>
              </a:lnSpc>
              <a:buNone/>
            </a:pP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2700"/>
            <a:ext cx="14630400" cy="8229600"/>
          </a:xfrm>
          <a:prstGeom prst="rect">
            <a:avLst/>
          </a:prstGeom>
          <a:solidFill>
            <a:srgbClr val="FFFFFF"/>
          </a:solidFill>
          <a:ln/>
        </p:spPr>
      </p:sp>
      <p:sp>
        <p:nvSpPr>
          <p:cNvPr id="4" name="Text 1"/>
          <p:cNvSpPr/>
          <p:nvPr/>
        </p:nvSpPr>
        <p:spPr>
          <a:xfrm>
            <a:off x="2037993" y="1371005"/>
            <a:ext cx="857250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Alarm and Notification System</a:t>
            </a:r>
            <a:endParaRPr lang="en-US" sz="4374" dirty="0"/>
          </a:p>
        </p:txBody>
      </p:sp>
      <p:sp>
        <p:nvSpPr>
          <p:cNvPr id="5" name="Shape 2"/>
          <p:cNvSpPr/>
          <p:nvPr/>
        </p:nvSpPr>
        <p:spPr>
          <a:xfrm>
            <a:off x="2037993" y="2759631"/>
            <a:ext cx="499943" cy="499943"/>
          </a:xfrm>
          <a:prstGeom prst="roundRect">
            <a:avLst>
              <a:gd name="adj" fmla="val 20000"/>
            </a:avLst>
          </a:prstGeom>
          <a:solidFill>
            <a:srgbClr val="FFD8CC"/>
          </a:solidFill>
          <a:ln w="7620">
            <a:solidFill>
              <a:srgbClr val="E5BEB2"/>
            </a:solidFill>
            <a:prstDash val="solid"/>
          </a:ln>
        </p:spPr>
      </p:sp>
      <p:sp>
        <p:nvSpPr>
          <p:cNvPr id="6" name="Text 3"/>
          <p:cNvSpPr/>
          <p:nvPr/>
        </p:nvSpPr>
        <p:spPr>
          <a:xfrm>
            <a:off x="2211586" y="2801303"/>
            <a:ext cx="152638" cy="416481"/>
          </a:xfrm>
          <a:prstGeom prst="rect">
            <a:avLst/>
          </a:prstGeom>
          <a:noFill/>
          <a:ln/>
        </p:spPr>
        <p:txBody>
          <a:bodyPr wrap="none" rtlCol="0" anchor="t"/>
          <a:lstStyle/>
          <a:p>
            <a:pPr marL="0" indent="0" algn="ctr">
              <a:lnSpc>
                <a:spcPts val="3281"/>
              </a:lnSpc>
              <a:buNone/>
            </a:pPr>
            <a:r>
              <a:rPr lang="en-US" sz="2624" b="1" dirty="0">
                <a:solidFill>
                  <a:srgbClr val="403C4E"/>
                </a:solidFill>
                <a:latin typeface="Merriweather" pitchFamily="34" charset="0"/>
                <a:ea typeface="Merriweather" pitchFamily="34" charset="-122"/>
                <a:cs typeface="Merriweather" pitchFamily="34" charset="-120"/>
              </a:rPr>
              <a:t>1</a:t>
            </a:r>
            <a:endParaRPr lang="en-US" sz="2624" dirty="0"/>
          </a:p>
        </p:txBody>
      </p:sp>
      <p:sp>
        <p:nvSpPr>
          <p:cNvPr id="7" name="Text 4"/>
          <p:cNvSpPr/>
          <p:nvPr/>
        </p:nvSpPr>
        <p:spPr>
          <a:xfrm>
            <a:off x="2760107" y="2759631"/>
            <a:ext cx="2777490"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Audible Alarm</a:t>
            </a:r>
            <a:endParaRPr lang="en-US" sz="2187" dirty="0"/>
          </a:p>
        </p:txBody>
      </p:sp>
      <p:sp>
        <p:nvSpPr>
          <p:cNvPr id="8" name="Text 5"/>
          <p:cNvSpPr/>
          <p:nvPr/>
        </p:nvSpPr>
        <p:spPr>
          <a:xfrm>
            <a:off x="2760107" y="3240048"/>
            <a:ext cx="4444008" cy="1333024"/>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The detector will trigger a loud, attention-grabbing alarm to alert occupants of a potential gas leak, ensuring immediate response.</a:t>
            </a:r>
            <a:endParaRPr lang="en-US" sz="1750" dirty="0"/>
          </a:p>
        </p:txBody>
      </p:sp>
      <p:sp>
        <p:nvSpPr>
          <p:cNvPr id="9" name="Shape 6"/>
          <p:cNvSpPr/>
          <p:nvPr/>
        </p:nvSpPr>
        <p:spPr>
          <a:xfrm>
            <a:off x="1940303" y="4995993"/>
            <a:ext cx="499943" cy="499943"/>
          </a:xfrm>
          <a:prstGeom prst="roundRect">
            <a:avLst>
              <a:gd name="adj" fmla="val 20000"/>
            </a:avLst>
          </a:prstGeom>
          <a:solidFill>
            <a:srgbClr val="FFD8CC"/>
          </a:solidFill>
          <a:ln w="7620">
            <a:solidFill>
              <a:srgbClr val="E5BEB2"/>
            </a:solidFill>
            <a:prstDash val="solid"/>
          </a:ln>
        </p:spPr>
      </p:sp>
      <p:sp>
        <p:nvSpPr>
          <p:cNvPr id="10" name="Text 7"/>
          <p:cNvSpPr/>
          <p:nvPr/>
        </p:nvSpPr>
        <p:spPr>
          <a:xfrm>
            <a:off x="2116876" y="5010506"/>
            <a:ext cx="201692" cy="416481"/>
          </a:xfrm>
          <a:prstGeom prst="rect">
            <a:avLst/>
          </a:prstGeom>
          <a:noFill/>
          <a:ln/>
        </p:spPr>
        <p:txBody>
          <a:bodyPr wrap="none" rtlCol="0" anchor="t"/>
          <a:lstStyle/>
          <a:p>
            <a:pPr marL="0" indent="0" algn="ctr">
              <a:lnSpc>
                <a:spcPts val="3281"/>
              </a:lnSpc>
              <a:buNone/>
            </a:pPr>
            <a:r>
              <a:rPr lang="en-US" sz="2624" b="1" dirty="0">
                <a:solidFill>
                  <a:srgbClr val="403C4E"/>
                </a:solidFill>
                <a:latin typeface="Merriweather" pitchFamily="34" charset="0"/>
                <a:ea typeface="Merriweather" pitchFamily="34" charset="-122"/>
                <a:cs typeface="Merriweather" pitchFamily="34" charset="-120"/>
              </a:rPr>
              <a:t>2</a:t>
            </a:r>
            <a:endParaRPr lang="en-US" sz="2624" dirty="0"/>
          </a:p>
        </p:txBody>
      </p:sp>
      <p:sp>
        <p:nvSpPr>
          <p:cNvPr id="14" name="Text 11"/>
          <p:cNvSpPr/>
          <p:nvPr/>
        </p:nvSpPr>
        <p:spPr>
          <a:xfrm>
            <a:off x="2193608" y="5086826"/>
            <a:ext cx="188714" cy="416481"/>
          </a:xfrm>
          <a:prstGeom prst="rect">
            <a:avLst/>
          </a:prstGeom>
          <a:noFill/>
          <a:ln/>
        </p:spPr>
        <p:txBody>
          <a:bodyPr wrap="none" rtlCol="0" anchor="t"/>
          <a:lstStyle/>
          <a:p>
            <a:pPr marL="0" indent="0" algn="ctr">
              <a:lnSpc>
                <a:spcPts val="3281"/>
              </a:lnSpc>
              <a:buNone/>
            </a:pPr>
            <a:endParaRPr lang="en-US" sz="2624" dirty="0"/>
          </a:p>
        </p:txBody>
      </p:sp>
      <p:sp>
        <p:nvSpPr>
          <p:cNvPr id="15" name="Text 12"/>
          <p:cNvSpPr/>
          <p:nvPr/>
        </p:nvSpPr>
        <p:spPr>
          <a:xfrm>
            <a:off x="2760107" y="5045154"/>
            <a:ext cx="2873454"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Mobile Notifications</a:t>
            </a:r>
            <a:endParaRPr lang="en-US" sz="2187" dirty="0"/>
          </a:p>
        </p:txBody>
      </p:sp>
      <p:sp>
        <p:nvSpPr>
          <p:cNvPr id="16" name="Text 13"/>
          <p:cNvSpPr/>
          <p:nvPr/>
        </p:nvSpPr>
        <p:spPr>
          <a:xfrm>
            <a:off x="2760107" y="5525572"/>
            <a:ext cx="4444008" cy="1333024"/>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The system will send push notifications to the homeowner's smartphone, allowing remote monitoring and quick response even when away from home.</a:t>
            </a:r>
            <a:endParaRPr lang="en-US" sz="1750" dirty="0"/>
          </a:p>
        </p:txBody>
      </p:sp>
      <p:sp>
        <p:nvSpPr>
          <p:cNvPr id="18" name="Text 15"/>
          <p:cNvSpPr/>
          <p:nvPr/>
        </p:nvSpPr>
        <p:spPr>
          <a:xfrm>
            <a:off x="7566065" y="5086826"/>
            <a:ext cx="220385" cy="416481"/>
          </a:xfrm>
          <a:prstGeom prst="rect">
            <a:avLst/>
          </a:prstGeom>
          <a:noFill/>
          <a:ln/>
        </p:spPr>
        <p:txBody>
          <a:bodyPr wrap="none" rtlCol="0" anchor="t"/>
          <a:lstStyle/>
          <a:p>
            <a:pPr marL="0" indent="0" algn="ctr">
              <a:lnSpc>
                <a:spcPts val="3281"/>
              </a:lnSpc>
              <a:buNone/>
            </a:pPr>
            <a:endParaRPr lang="en-US" sz="2624" dirty="0"/>
          </a:p>
        </p:txBody>
      </p:sp>
      <p:sp>
        <p:nvSpPr>
          <p:cNvPr id="19" name="Text 16"/>
          <p:cNvSpPr/>
          <p:nvPr/>
        </p:nvSpPr>
        <p:spPr>
          <a:xfrm>
            <a:off x="8148399" y="5045154"/>
            <a:ext cx="2777490" cy="347186"/>
          </a:xfrm>
          <a:prstGeom prst="rect">
            <a:avLst/>
          </a:prstGeom>
          <a:noFill/>
          <a:ln/>
        </p:spPr>
        <p:txBody>
          <a:bodyPr wrap="none" rtlCol="0" anchor="t"/>
          <a:lstStyle/>
          <a:p>
            <a:pPr marL="0" indent="0">
              <a:lnSpc>
                <a:spcPts val="2734"/>
              </a:lnSpc>
              <a:buNone/>
            </a:pPr>
            <a:endParaRPr lang="en-US" sz="2187" dirty="0"/>
          </a:p>
        </p:txBody>
      </p:sp>
      <p:sp>
        <p:nvSpPr>
          <p:cNvPr id="20" name="Text 17"/>
          <p:cNvSpPr/>
          <p:nvPr/>
        </p:nvSpPr>
        <p:spPr>
          <a:xfrm>
            <a:off x="11125199" y="5283200"/>
            <a:ext cx="1467207" cy="1242140"/>
          </a:xfrm>
          <a:prstGeom prst="rect">
            <a:avLst/>
          </a:prstGeom>
          <a:noFill/>
          <a:ln/>
        </p:spPr>
        <p:txBody>
          <a:bodyPr wrap="square" rtlCol="0" anchor="t"/>
          <a:lstStyle/>
          <a:p>
            <a:pPr marL="0" indent="0">
              <a:lnSpc>
                <a:spcPts val="2624"/>
              </a:lnSpc>
              <a:buNone/>
            </a:pP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4" name="Text 1"/>
          <p:cNvSpPr/>
          <p:nvPr/>
        </p:nvSpPr>
        <p:spPr>
          <a:xfrm>
            <a:off x="2037993" y="2105501"/>
            <a:ext cx="7609999"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Data Logging and Analytics</a:t>
            </a:r>
            <a:endParaRPr lang="en-US" sz="4374" dirty="0"/>
          </a:p>
        </p:txBody>
      </p:sp>
      <p:sp>
        <p:nvSpPr>
          <p:cNvPr id="5" name="Text 2"/>
          <p:cNvSpPr/>
          <p:nvPr/>
        </p:nvSpPr>
        <p:spPr>
          <a:xfrm>
            <a:off x="2037993" y="3355300"/>
            <a:ext cx="3399115"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Comprehensive Logging</a:t>
            </a:r>
            <a:endParaRPr lang="en-US" sz="2187" dirty="0"/>
          </a:p>
        </p:txBody>
      </p:sp>
      <p:sp>
        <p:nvSpPr>
          <p:cNvPr id="6" name="Text 3"/>
          <p:cNvSpPr/>
          <p:nvPr/>
        </p:nvSpPr>
        <p:spPr>
          <a:xfrm>
            <a:off x="2037993" y="3924657"/>
            <a:ext cx="5006221" cy="1999536"/>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The smart gas leakage detector will log critical data points such as gas concentration levels, sensor readings, alarm triggers, and timestamps. This comprehensive data will provide valuable insights into usage patterns and potential issues.</a:t>
            </a:r>
            <a:endParaRPr lang="en-US" sz="1750" dirty="0"/>
          </a:p>
        </p:txBody>
      </p:sp>
      <p:sp>
        <p:nvSpPr>
          <p:cNvPr id="7" name="Text 4"/>
          <p:cNvSpPr/>
          <p:nvPr/>
        </p:nvSpPr>
        <p:spPr>
          <a:xfrm>
            <a:off x="7593806" y="3355300"/>
            <a:ext cx="3160038"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Cloud-Based Analytics</a:t>
            </a:r>
            <a:endParaRPr lang="en-US" sz="2187" dirty="0"/>
          </a:p>
        </p:txBody>
      </p:sp>
      <p:sp>
        <p:nvSpPr>
          <p:cNvPr id="8" name="Text 5"/>
          <p:cNvSpPr/>
          <p:nvPr/>
        </p:nvSpPr>
        <p:spPr>
          <a:xfrm>
            <a:off x="7593806" y="3924657"/>
            <a:ext cx="5006221" cy="1666280"/>
          </a:xfrm>
          <a:prstGeom prst="rect">
            <a:avLst/>
          </a:prstGeom>
          <a:noFill/>
          <a:ln/>
        </p:spPr>
        <p:txBody>
          <a:bodyPr wrap="square" rtlCol="0" anchor="t"/>
          <a:lstStyle/>
          <a:p>
            <a:pPr marL="0" indent="0">
              <a:lnSpc>
                <a:spcPts val="2624"/>
              </a:lnSpc>
              <a:buNone/>
            </a:pPr>
            <a:r>
              <a:rPr lang="en-US" sz="1750" dirty="0">
                <a:solidFill>
                  <a:srgbClr val="403C4E"/>
                </a:solidFill>
                <a:latin typeface="Open Sans" pitchFamily="34" charset="0"/>
                <a:ea typeface="Open Sans" pitchFamily="34" charset="-122"/>
                <a:cs typeface="Open Sans" pitchFamily="34" charset="-120"/>
              </a:rPr>
              <a:t>By securely transmitting the logged data to the cloud, users can leverage advanced analytics and reporting tools to gain a deep understanding of their gas usage and detect any anomalies or potential hazards.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TotalTime>
  <Words>713</Words>
  <Application>Microsoft Office PowerPoint</Application>
  <PresentationFormat>Custom</PresentationFormat>
  <Paragraphs>66</Paragraphs>
  <Slides>10</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Merriweather</vt:lpstr>
      <vt:lpstr>Open Sans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
  <cp:lastModifiedBy>Asheeka H N</cp:lastModifiedBy>
  <cp:revision>3</cp:revision>
  <dcterms:created xsi:type="dcterms:W3CDTF">2024-06-04T03:29:43Z</dcterms:created>
  <dcterms:modified xsi:type="dcterms:W3CDTF">2024-06-10T16:46:56Z</dcterms:modified>
</cp:coreProperties>
</file>